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2C492-458F-4F62-8D61-F595A66DC3F8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FFF52-2E69-4392-AC5C-F190ACF698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79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35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534EE-8269-434B-B088-6EE6DFF4C2C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C8B00-1C42-4BE6-A216-49C7408783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T38Pw.jpg" TargetMode="Externa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microsoft.com/office/2007/relationships/diagramDrawing" Target="NULL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4.png"/><Relationship Id="rId5" Type="http://schemas.openxmlformats.org/officeDocument/2006/relationships/diagramLayout" Target="../diagrams/layout2.xml"/><Relationship Id="rId10" Type="http://schemas.openxmlformats.org/officeDocument/2006/relationships/hyperlink" Target="http://vospitatelivsexgorodov.3bb.ru/click.php?http://uploads.ru/LCUTf.png" TargetMode="External"/><Relationship Id="rId4" Type="http://schemas.openxmlformats.org/officeDocument/2006/relationships/diagramData" Target="../diagrams/data2.xml"/><Relationship Id="rId9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BZRH.png" TargetMode="External"/><Relationship Id="rId13" Type="http://schemas.openxmlformats.org/officeDocument/2006/relationships/image" Target="../media/image48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5.png"/><Relationship Id="rId12" Type="http://schemas.openxmlformats.org/officeDocument/2006/relationships/hyperlink" Target="http://vospitatelivsexgorodov.3bb.ru/click.php?http://uploads.ru/F4g7L.png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WlJ9q.png" TargetMode="External"/><Relationship Id="rId11" Type="http://schemas.openxmlformats.org/officeDocument/2006/relationships/image" Target="../media/image47.png"/><Relationship Id="rId5" Type="http://schemas.openxmlformats.org/officeDocument/2006/relationships/diagramColors" Target="../diagrams/colors3.xml"/><Relationship Id="rId10" Type="http://schemas.openxmlformats.org/officeDocument/2006/relationships/hyperlink" Target="http://vospitatelivsexgorodov.3bb.ru/click.php?http://uploads.ru/uY53S.png" TargetMode="Externa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6.png"/><Relationship Id="rId14" Type="http://schemas.microsoft.com/office/2007/relationships/diagramDrawing" Target="NUL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4.xml"/><Relationship Id="rId7" Type="http://schemas.openxmlformats.org/officeDocument/2006/relationships/hyperlink" Target="http://vospitatelivsexgorodov.3bb.ru/click.php?http://uploads.ru/DMani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microsoft.com/office/2007/relationships/diagramDrawing" Target="NUL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NUL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NULL"/><Relationship Id="rId3" Type="http://schemas.openxmlformats.org/officeDocument/2006/relationships/image" Target="../media/image52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53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://vospitatelivsexgorodov.3bb.ru/click.php?http://uploads.ru/ob5XW.png" TargetMode="Externa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5" Type="http://schemas.microsoft.com/office/2007/relationships/diagramDrawing" Target="NULL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500329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pic>
        <p:nvPicPr>
          <p:cNvPr id="1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571736" y="1357298"/>
            <a:ext cx="3571900" cy="3571900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личности</a:t>
              </a:r>
              <a:endParaRPr lang="ru-RU" sz="2000" b="1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 rot="17873028">
            <a:off x="2102077" y="2639277"/>
            <a:ext cx="2988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Содержание Программы</a:t>
            </a:r>
            <a:endParaRPr lang="ru-RU" sz="20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мотивации</a:t>
              </a:r>
              <a:endParaRPr lang="ru-RU" sz="2000" b="1" kern="12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/>
                <a:t>Развитие способностей</a:t>
              </a:r>
              <a:endParaRPr lang="ru-RU" sz="2000" kern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57554" y="4199674"/>
            <a:ext cx="2377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Виды деятельности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4929198"/>
            <a:ext cx="8856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 dirty="0"/>
          </a:p>
        </p:txBody>
      </p:sp>
      <p:pic>
        <p:nvPicPr>
          <p:cNvPr id="22" name="Рисунок 21" descr="http://s9.uploads.ru/t/3pBSl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608" y="116632"/>
            <a:ext cx="2953946" cy="1590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://s9.uploads.ru/t/hT0Js.png">
            <a:hlinkClick r:id="rId6" tgtFrame="&quot;_blank&quot;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1822"/>
            <a:ext cx="1924050" cy="337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s7.uploads.ru/t/0J3x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576" y="5390863"/>
            <a:ext cx="3649588" cy="146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5015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1680" y="192022"/>
            <a:ext cx="7452320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 descr="http://s8.uploads.ru/t/4RoBN.png">
            <a:hlinkClick r:id="rId2" tgtFrame="&quot;_blank&quot;"/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1033" y="158686"/>
            <a:ext cx="1616968" cy="1638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-14947" y="2812205"/>
            <a:ext cx="1157923" cy="32685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http://s8.uploads.ru/t/inYs6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249746"/>
            <a:ext cx="1470676" cy="160534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b="1" i="1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2564" y="1450293"/>
            <a:ext cx="1928826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4613" y="1568872"/>
            <a:ext cx="2736304" cy="1015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Социально-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коммуникативное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 descr="http://s9.uploads.ru/t/GhH8J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04864"/>
            <a:ext cx="1709936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29517" y="3880426"/>
            <a:ext cx="2494060" cy="1138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Художественно-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эстетическое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823" y="3894147"/>
            <a:ext cx="2614602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97" y="5249747"/>
            <a:ext cx="214630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Речевое развитие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00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/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Образовательные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</a:t>
              </a:r>
              <a:r>
                <a:rPr lang="ru-RU" altLang="ru-RU" sz="1600" dirty="0" err="1"/>
                <a:t>двигате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льных</a:t>
              </a:r>
              <a:r>
                <a:rPr lang="ru-RU" altLang="ru-RU" sz="1600" dirty="0"/>
                <a:t> умений и навыков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развитие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качеств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овладение ребенком</a:t>
              </a:r>
              <a:br>
                <a:rPr lang="ru-RU" altLang="ru-RU" sz="1600" dirty="0"/>
              </a:br>
              <a:r>
                <a:rPr lang="ru-RU" altLang="ru-RU" sz="1600" dirty="0"/>
                <a:t>  элементарными знания-</a:t>
              </a:r>
              <a:br>
                <a:rPr lang="ru-RU" altLang="ru-RU" sz="1600" dirty="0"/>
              </a:br>
              <a:r>
                <a:rPr lang="ru-RU" altLang="ru-RU" sz="1600" dirty="0"/>
                <a:t>  ми о своем организме,</a:t>
              </a:r>
              <a:br>
                <a:rPr lang="ru-RU" altLang="ru-RU" sz="1600" dirty="0"/>
              </a:br>
              <a:r>
                <a:rPr lang="ru-RU" altLang="ru-RU" sz="1600" dirty="0"/>
                <a:t>  роли физических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упражнений в его жизни,</a:t>
              </a:r>
              <a:br>
                <a:rPr lang="ru-RU" altLang="ru-RU" sz="1600" dirty="0"/>
              </a:br>
              <a:r>
                <a:rPr lang="ru-RU" altLang="ru-RU" sz="1600" dirty="0"/>
                <a:t>  способах укрепления</a:t>
              </a:r>
              <a:br>
                <a:rPr lang="ru-RU" altLang="ru-RU" sz="1600" dirty="0"/>
              </a:br>
              <a:r>
                <a:rPr lang="ru-RU" altLang="ru-RU" sz="1600" dirty="0"/>
                <a:t>  собственного здоровья</a:t>
              </a:r>
              <a:endParaRPr lang="ru-RU" altLang="ru-RU" sz="1600" dirty="0">
                <a:latin typeface="Arial" pitchFamily="34" charset="0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Воспитательные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формирование интереса</a:t>
              </a:r>
              <a:br>
                <a:rPr lang="ru-RU" altLang="ru-RU" sz="1600" dirty="0"/>
              </a:br>
              <a:r>
                <a:rPr lang="ru-RU" altLang="ru-RU" sz="1600" dirty="0"/>
                <a:t>  и потребности в занятиях</a:t>
              </a:r>
              <a:br>
                <a:rPr lang="ru-RU" altLang="ru-RU" sz="1600" dirty="0"/>
              </a:br>
              <a:r>
                <a:rPr lang="ru-RU" altLang="ru-RU" sz="1600" dirty="0"/>
                <a:t>  физическими</a:t>
              </a:r>
              <a:br>
                <a:rPr lang="ru-RU" altLang="ru-RU" sz="1600" dirty="0"/>
              </a:br>
              <a:r>
                <a:rPr lang="ru-RU" altLang="ru-RU" sz="1600" dirty="0"/>
                <a:t>  упражнениями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разностороннее  </a:t>
              </a:r>
              <a:r>
                <a:rPr lang="ru-RU" altLang="ru-RU" sz="1600" dirty="0" err="1"/>
                <a:t>гармо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ничное</a:t>
              </a:r>
              <a:r>
                <a:rPr lang="ru-RU" altLang="ru-RU" sz="1600" dirty="0"/>
                <a:t> развитие ребенка</a:t>
              </a:r>
              <a:br>
                <a:rPr lang="ru-RU" altLang="ru-RU" sz="1600" dirty="0"/>
              </a:br>
              <a:r>
                <a:rPr lang="ru-RU" altLang="ru-RU" sz="1600" dirty="0"/>
                <a:t> (не только физическое,</a:t>
              </a:r>
              <a:br>
                <a:rPr lang="ru-RU" altLang="ru-RU" sz="1600" dirty="0"/>
              </a:br>
              <a:r>
                <a:rPr lang="ru-RU" altLang="ru-RU" sz="1600" dirty="0"/>
                <a:t>  но и умственное,</a:t>
              </a:r>
              <a:br>
                <a:rPr lang="ru-RU" altLang="ru-RU" sz="1600" dirty="0"/>
              </a:br>
              <a:r>
                <a:rPr lang="ru-RU" altLang="ru-RU" sz="1600" dirty="0"/>
                <a:t>  нравственное,</a:t>
              </a:r>
              <a:br>
                <a:rPr lang="ru-RU" altLang="ru-RU" sz="1600" dirty="0"/>
              </a:br>
              <a:r>
                <a:rPr lang="ru-RU" altLang="ru-RU" sz="1600" dirty="0"/>
                <a:t>  эстетическое, трудовое)</a:t>
              </a:r>
              <a:endParaRPr lang="ru-RU" altLang="ru-RU" sz="1800" dirty="0">
                <a:latin typeface="Arial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/>
                <a:t>Оздоровительные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охрана жизни и </a:t>
              </a:r>
              <a:r>
                <a:rPr lang="ru-RU" altLang="ru-RU" sz="1600" dirty="0" err="1"/>
                <a:t>укрепле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здоровья, </a:t>
              </a:r>
              <a:r>
                <a:rPr lang="ru-RU" altLang="ru-RU" sz="1600" dirty="0" err="1"/>
                <a:t>обеспече</a:t>
              </a:r>
              <a:r>
                <a:rPr lang="ru-RU" altLang="ru-RU" sz="1600" dirty="0"/>
                <a:t>-</a:t>
              </a:r>
              <a:br>
                <a:rPr lang="ru-RU" altLang="ru-RU" sz="1600" dirty="0"/>
              </a:br>
              <a:r>
                <a:rPr lang="ru-RU" altLang="ru-RU" sz="1600" dirty="0"/>
                <a:t>  </a:t>
              </a:r>
              <a:r>
                <a:rPr lang="ru-RU" altLang="ru-RU" sz="1600" dirty="0" err="1"/>
                <a:t>ние</a:t>
              </a:r>
              <a:r>
                <a:rPr lang="ru-RU" altLang="ru-RU" sz="1600" dirty="0"/>
                <a:t> нормального</a:t>
              </a:r>
              <a:br>
                <a:rPr lang="ru-RU" altLang="ru-RU" sz="1600" dirty="0"/>
              </a:br>
              <a:r>
                <a:rPr lang="ru-RU" altLang="ru-RU" sz="1600" dirty="0"/>
                <a:t>  функционирования всех</a:t>
              </a:r>
              <a:br>
                <a:rPr lang="ru-RU" altLang="ru-RU" sz="1600" dirty="0"/>
              </a:br>
              <a:r>
                <a:rPr lang="ru-RU" altLang="ru-RU" sz="1600" dirty="0"/>
                <a:t>  органов и систем</a:t>
              </a:r>
              <a:br>
                <a:rPr lang="ru-RU" altLang="ru-RU" sz="1600" dirty="0"/>
              </a:br>
              <a:r>
                <a:rPr lang="ru-RU" altLang="ru-RU" sz="1600" dirty="0"/>
                <a:t> 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всестороннее физическое</a:t>
              </a:r>
              <a:br>
                <a:rPr lang="ru-RU" altLang="ru-RU" sz="1600" dirty="0"/>
              </a:br>
              <a:r>
                <a:rPr lang="ru-RU" altLang="ru-RU" sz="1600" dirty="0"/>
                <a:t>  совершенствование</a:t>
              </a:r>
              <a:br>
                <a:rPr lang="ru-RU" altLang="ru-RU" sz="1600" dirty="0"/>
              </a:br>
              <a:r>
                <a:rPr lang="ru-RU" altLang="ru-RU" sz="1600" dirty="0"/>
                <a:t>  функций организма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/>
                <a:t> повышение</a:t>
              </a:r>
              <a:br>
                <a:rPr lang="ru-RU" altLang="ru-RU" sz="1600" dirty="0"/>
              </a:br>
              <a:r>
                <a:rPr lang="ru-RU" altLang="ru-RU" sz="1600" dirty="0"/>
                <a:t>  работоспособности</a:t>
              </a:r>
              <a:br>
                <a:rPr lang="ru-RU" altLang="ru-RU" sz="1600" dirty="0"/>
              </a:br>
              <a:r>
                <a:rPr lang="ru-RU" altLang="ru-RU" sz="1600" dirty="0"/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 descr="http://s9.uploads.ru/t/P3Qfw.png">
            <a:hlinkClick r:id="rId3" tgtFrame="&quot;_blank&quot;"/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879257" y="0"/>
            <a:ext cx="1225499" cy="12935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5" name="Рисунок 14" descr="http://s9.uploads.ru/t/P3Qfw.png">
            <a:hlinkClick r:id="rId3" tgtFrame="&quot;_blank&quot;"/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-71311" y="-24765"/>
            <a:ext cx="1186180" cy="171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1173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81696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общения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взаимодействия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ребёнка со взрослыми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09586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email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email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116633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Основные направления</a:t>
            </a:r>
          </a:p>
          <a:p>
            <a:pPr algn="ctr"/>
            <a:r>
              <a:rPr lang="ru-RU" altLang="ru-RU" sz="2800" b="1" dirty="0">
                <a:solidFill>
                  <a:srgbClr val="002060"/>
                </a:solidFill>
              </a:rPr>
              <a:t>с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оциально-коммуникативного развития</a:t>
            </a:r>
            <a:endParaRPr lang="ru-RU" altLang="ru-RU" sz="2800" b="1" dirty="0">
              <a:solidFill>
                <a:srgbClr val="002060"/>
              </a:solidFill>
            </a:endParaRP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196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3768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latin typeface="+mn-lt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на основе овладения литературным языком своего народа</a:t>
            </a:r>
            <a:endParaRPr lang="ru-RU" dirty="0">
              <a:latin typeface="+mn-lt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</a:rPr>
              </a:br>
              <a:endParaRPr lang="ru-RU" sz="1600" dirty="0">
                <a:solidFill>
                  <a:srgbClr val="C00000"/>
                </a:solidFill>
                <a:latin typeface="+mn-lt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04461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467968" y="1268464"/>
            <a:ext cx="8135995" cy="4608169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hangingPunct="1">
                <a:lnSpc>
                  <a:spcPct val="80000"/>
                </a:lnSpc>
                <a:buFont typeface="Arial" pitchFamily="34" charset="0"/>
                <a:buChar char="•"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4. Развитие связной речи: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hangingPunct="1">
                <a:lnSpc>
                  <a:spcPct val="90000"/>
                </a:lnSpc>
                <a:buFont typeface="Arial" pitchFamily="34" charset="0"/>
                <a:buChar char="•"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251520" y="116632"/>
            <a:ext cx="864096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 dirty="0">
                <a:solidFill>
                  <a:srgbClr val="002060"/>
                </a:solidFill>
              </a:rPr>
              <a:t>Основные направления работы по развитию речи детей</a:t>
            </a:r>
            <a:br>
              <a:rPr lang="ru-RU" altLang="ru-RU" sz="3200" b="1" dirty="0">
                <a:solidFill>
                  <a:srgbClr val="002060"/>
                </a:solidFill>
              </a:rPr>
            </a:br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://s9.uploads.ru/t/LSmkc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3218" y="4780623"/>
            <a:ext cx="3429000" cy="2190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334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2690209"/>
            <a:ext cx="8353425" cy="4066315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email">
            <a:lum contrast="10000"/>
          </a:blip>
          <a:srcRect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61083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Задачи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786" y="1310983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6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2987824" y="705238"/>
            <a:ext cx="3096344" cy="7458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4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2400" smtClean="0"/>
          </a:p>
          <a:p>
            <a:pPr algn="just">
              <a:buFont typeface="Arial" pitchFamily="34" charset="0"/>
              <a:buNone/>
            </a:pPr>
            <a:endParaRPr lang="ru-RU" sz="340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20644777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Рисунок 4" descr="http://s9.uploads.ru/t/T38Pw.jp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3960" y="5013176"/>
            <a:ext cx="2267744" cy="16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9.uploads.ru/t/LCUTf.png">
            <a:hlinkClick r:id="rId10" tgtFrame="&quot;_blank&quot;"/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810"/>
            <a:ext cx="1872208" cy="1218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11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328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0378" y="1628800"/>
            <a:ext cx="8229600" cy="2954351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dirty="0"/>
          </a:p>
        </p:txBody>
      </p:sp>
      <p:pic>
        <p:nvPicPr>
          <p:cNvPr id="7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7704" y="4592032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Утвержден приказом Министерства образования и науки Российской Федерации</a:t>
            </a:r>
            <a:br>
              <a:rPr lang="ru-RU" sz="2000" b="1" dirty="0"/>
            </a:br>
            <a:r>
              <a:rPr lang="ru-RU" sz="2000" b="1" dirty="0"/>
              <a:t>от 17 октября 2013 г. № 1155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14290"/>
            <a:ext cx="7115196" cy="78581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ТРЕБОВАНИЯ К ПСИХОЛОГО-ПЕДАГОГИЧЕСКИМ УСЛОВИЯМ РЕАЛИЗАЦИИ ПРОГРАММЫ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2728100"/>
              </p:ext>
            </p:extLst>
          </p:nvPr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http://s9.uploads.ru/t/WlJ9q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1152128" cy="145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9.uploads.ru/t/DBZRH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3998" y="5445224"/>
            <a:ext cx="984126" cy="133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uY53S.png">
            <a:hlinkClick r:id="rId10" tgtFrame="&quot;_blank&quot;"/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1208"/>
            <a:ext cx="1440160" cy="155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F4g7L.png">
            <a:hlinkClick r:id="rId12" tgtFrame="&quot;_blank&quot;"/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2269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771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14316" y="1214422"/>
            <a:ext cx="8429684" cy="64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Развивающая предметно-пространственная среда должна обеспечивать: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393623466"/>
              </p:ext>
            </p:extLst>
          </p:nvPr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http://s8.uploads.ru/t/DMani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623552" cy="47846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007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8"/>
          <p:cNvSpPr txBox="1">
            <a:spLocks/>
          </p:cNvSpPr>
          <p:nvPr/>
        </p:nvSpPr>
        <p:spPr>
          <a:xfrm>
            <a:off x="457200" y="1556792"/>
            <a:ext cx="4546848" cy="456937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 smtClean="0"/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  <a:endParaRPr lang="ru-RU" sz="2400" b="1" dirty="0"/>
          </a:p>
        </p:txBody>
      </p:sp>
      <p:pic>
        <p:nvPicPr>
          <p:cNvPr id="4" name="Рисунок 3" descr="http://s7.uploads.ru/t/gGkRH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076575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0671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52" y="274638"/>
            <a:ext cx="7715304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smtClean="0">
                <a:solidFill>
                  <a:srgbClr val="002060"/>
                </a:solidFill>
              </a:rPr>
              <a:t>ТРЕБОВАНИЯ К МАТЕРИАЛЬНО-ТЕХНИЧЕСКИМ УСЛОВИЯМ РЕАЛИЗАЦИИ ООП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578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7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2328" y="61127"/>
            <a:ext cx="1828828" cy="300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4741" y="2222124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ru-RU" sz="2800" b="1" dirty="0">
                <a:solidFill>
                  <a:srgbClr val="C00000"/>
                </a:solidFill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98167698"/>
              </p:ext>
            </p:extLst>
          </p:nvPr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45870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Рисунок 2" descr="http://s8.uploads.ru/t/2Yv6c.png">
            <a:hlinkClick r:id="rId4" tgtFrame="&quot;_blank&quot;"/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5372" y="2060848"/>
            <a:ext cx="1710324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http://s9.uploads.ru/t/Awgqy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2496" y="4941168"/>
            <a:ext cx="2794620" cy="17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10" y="1214422"/>
            <a:ext cx="8229600" cy="107157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>
              <a:buFont typeface="Arial" pitchFamily="34" charset="0"/>
              <a:buNone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  <a:p>
            <a:pPr algn="just">
              <a:buFont typeface="Arial" pitchFamily="34" charset="0"/>
              <a:buNone/>
            </a:pPr>
            <a:endParaRPr lang="ru-RU" sz="3400" dirty="0" smtClean="0"/>
          </a:p>
          <a:p>
            <a:pPr algn="just">
              <a:buFont typeface="Arial" pitchFamily="34" charset="0"/>
              <a:buNone/>
            </a:pPr>
            <a:endParaRPr lang="ru-RU" sz="24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52" y="2274838"/>
            <a:ext cx="728665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Требования Стандарта к результатам освоения Программы представлены в виде </a:t>
            </a:r>
            <a:r>
              <a:rPr lang="ru-RU" sz="2000" b="1" dirty="0">
                <a:solidFill>
                  <a:srgbClr val="FF0000"/>
                </a:solidFill>
              </a:rPr>
              <a:t>целевых ориентиров дошкольного образования</a:t>
            </a:r>
            <a:r>
              <a:rPr lang="ru-RU" sz="2000" b="1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 dirty="0" smtClean="0"/>
              <a:t>Целевые </a:t>
            </a:r>
            <a:r>
              <a:rPr lang="ru-RU" sz="2000" b="1" dirty="0"/>
              <a:t>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42843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9.uploads.ru/t/Dh5jg.png">
            <a:hlinkClick r:id="rId2" tgtFrame="&quot;_blank&quot;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036496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БОЛЬШОЕ СПАСИБО ЗА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83356878_large_oillica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294112" y="4767168"/>
            <a:ext cx="2141984" cy="21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182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3656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4797152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370643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5963" y="188913"/>
            <a:ext cx="3143250" cy="857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6304" y="1484784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b="1" dirty="0"/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 cstate="email">
            <a:lum contrast="30000"/>
          </a:blip>
          <a:srcRect/>
          <a:stretch>
            <a:fillRect/>
          </a:stretch>
        </p:blipFill>
        <p:spPr bwMode="auto">
          <a:xfrm>
            <a:off x="357158" y="3714752"/>
            <a:ext cx="186968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71736" y="3714752"/>
            <a:ext cx="1857388" cy="2828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714752"/>
            <a:ext cx="2000264" cy="2800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7143768" y="3714752"/>
            <a:ext cx="172010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723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/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</a:rPr>
              <a:t>целей:</a:t>
            </a:r>
          </a:p>
          <a:p>
            <a:pPr lvl="0" algn="just"/>
            <a:r>
              <a:rPr lang="ru-RU" sz="2400" b="1" dirty="0"/>
              <a:t>повышение социального статуса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/>
            <a:r>
              <a:rPr lang="ru-RU" sz="2400" b="1" dirty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/>
            <a:r>
              <a:rPr lang="ru-RU" sz="2400" b="1" dirty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251520" y="39093"/>
            <a:ext cx="1672064" cy="1300360"/>
          </a:xfrm>
          <a:prstGeom prst="rect">
            <a:avLst/>
          </a:prstGeom>
          <a:noFill/>
          <a:ln w="571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9959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0" y="2996952"/>
            <a:ext cx="3543300" cy="3683000"/>
          </a:xfrm>
          <a:prstGeom prst="rect">
            <a:avLst/>
          </a:prstGeom>
          <a:noFill/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0768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b="1" dirty="0"/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</a:rPr>
              <a:t>задач: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buFont typeface="+mj-lt"/>
              <a:buAutoNum type="arabicParenR"/>
            </a:pPr>
            <a:r>
              <a:rPr lang="ru-RU" sz="2000" b="1" dirty="0"/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54863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4941168"/>
            <a:ext cx="1780034" cy="1735974"/>
          </a:xfrm>
          <a:prstGeom prst="rect">
            <a:avLst/>
          </a:prstGeom>
          <a:noFill/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02894" y="5430220"/>
            <a:ext cx="1800200" cy="1368152"/>
          </a:xfrm>
          <a:prstGeom prst="rect">
            <a:avLst/>
          </a:prstGeom>
          <a:noFill/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457200" y="1428736"/>
            <a:ext cx="8472518" cy="51435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+mj-lt"/>
              <a:buAutoNum type="arabicParenR" startAt="5"/>
            </a:pPr>
            <a:r>
              <a:rPr lang="ru-RU" sz="1800" b="1" dirty="0" smtClean="0"/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xmlns="" val="361668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796136" y="260648"/>
            <a:ext cx="3143250" cy="857250"/>
          </a:xfrm>
          <a:prstGeom prst="rect">
            <a:avLst/>
          </a:prstGeom>
        </p:spPr>
      </p:pic>
      <p:pic>
        <p:nvPicPr>
          <p:cNvPr id="5" name="Рисунок 4" descr="http://s7.uploads.ru/t/MVDxu.png">
            <a:hlinkClick r:id="rId4" tgtFrame="&quot;_blank&quot;"/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93602" y="1117898"/>
            <a:ext cx="1876425" cy="216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s8.uploads.ru/t/Kjf5P.png">
            <a:hlinkClick r:id="rId6" tgtFrame="&quot;_blank&quot;"/>
          </p:cNvPr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2852936" cy="1847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9.uploads.ru/t/dcASD.png">
            <a:hlinkClick r:id="rId8" tgtFrame="&quot;_blank&quot;"/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4499" y="3329176"/>
            <a:ext cx="26955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282" y="404664"/>
            <a:ext cx="4000528" cy="405448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4645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5989280" y="142852"/>
            <a:ext cx="2927226" cy="798334"/>
          </a:xfrm>
          <a:prstGeom prst="rect">
            <a:avLst/>
          </a:prstGeom>
        </p:spPr>
      </p:pic>
      <p:pic>
        <p:nvPicPr>
          <p:cNvPr id="4" name="Рисунок 3" descr="http://s9.uploads.ru/t/2QzZ8.png">
            <a:hlinkClick r:id="rId5" tgtFrame="&quot;_blank&quot;"/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4941168"/>
            <a:ext cx="2088233" cy="1630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s8.uploads.ru/t/CkKD3.png">
            <a:hlinkClick r:id="rId7" tgtFrame="&quot;_blank&quot;"/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085184"/>
            <a:ext cx="2362572" cy="165212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63168099"/>
              </p:ext>
            </p:extLst>
          </p:nvPr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0" name="Рисунок 9" descr="http://s8.uploads.ru/t/ob5XW.png">
            <a:hlinkClick r:id="rId13" tgtFrame="&quot;_blank&quot;"/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17032"/>
            <a:ext cx="3082652" cy="314096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Основная образовательная </a:t>
            </a:r>
          </a:p>
          <a:p>
            <a:pPr algn="ctr"/>
            <a:r>
              <a:rPr lang="ru-RU" sz="3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программа</a:t>
            </a:r>
            <a:endParaRPr lang="ru-RU" sz="3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77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1160</Words>
  <PresentationFormat>Экран (4:3)</PresentationFormat>
  <Paragraphs>176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Изучаем ФГОС  дошкольного  образования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Изучаем ФГОС  дошкольного  образования</dc:title>
  <dc:creator>admin</dc:creator>
  <cp:lastModifiedBy>pc</cp:lastModifiedBy>
  <cp:revision>1</cp:revision>
  <dcterms:modified xsi:type="dcterms:W3CDTF">2025-08-21T07:32:55Z</dcterms:modified>
</cp:coreProperties>
</file>